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_rels/notesSlide13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3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4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media/image1.tif" ContentType="image/tiff"/>
  <Override PartName="/ppt/media/media2.mov" ContentType="video/quicktime"/>
  <Override PartName="/ppt/media/image3.png" ContentType="image/png"/>
  <Override PartName="/ppt/media/image4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
</Relationships>
</file>

<file path=ppt/media/image1.tif>
</file>

<file path=ppt/media/image3.png>
</file>

<file path=ppt/media/image4.png>
</file>

<file path=ppt/media/media2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move the slide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Click to edit the notes' format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1400" spc="-1" strike="noStrike">
                <a:latin typeface="Times New Roman"/>
              </a:rPr>
              <a:t>&lt;header&gt;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23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23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E2FF9213-9880-457C-87AE-4D46F683D919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</p:spPr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</a:pPr>
            <a:r>
              <a:rPr b="0" lang="en-GB" sz="2000" spc="-1" strike="noStrike">
                <a:latin typeface="Arial"/>
              </a:rPr>
              <a:t>We define the z-axis as normal to the solar surface.</a:t>
            </a:r>
            <a:endParaRPr b="0" lang="en-GB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GB" sz="2000" spc="-1" strike="noStrike">
                <a:latin typeface="Arial"/>
              </a:rPr>
              <a:t>The y-axis is defined as the direction in which the magnetic field tilts towards</a:t>
            </a:r>
            <a:endParaRPr b="0" lang="en-GB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GB" sz="2000" spc="-1" strike="noStrike">
                <a:latin typeface="Arial"/>
              </a:rPr>
              <a:t>That leaves the x-direction as the remaining orthogonal direction.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</p:spPr>
      </p:sp>
      <p:sp>
        <p:nvSpPr>
          <p:cNvPr id="31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</a:pPr>
            <a:r>
              <a:rPr b="0" lang="en-GB" sz="2000" spc="-1" strike="noStrike">
                <a:latin typeface="Arial"/>
              </a:rPr>
              <a:t>The main goal in this section is to convince you that Alfven waves do indeed couple to fast waves at the transition.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</p:spPr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</a:pPr>
            <a:r>
              <a:rPr b="0" lang="en-GB" sz="2000" spc="-1" strike="noStrike">
                <a:latin typeface="Arial"/>
              </a:rPr>
              <a:t>The boundary conditions are open in y. Periodic in x. Line-tied at z=0 and open for z &gt; 0.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</p:spPr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</a:pPr>
            <a:r>
              <a:rPr b="0" lang="en-GB" sz="2000" spc="-1" strike="noStrike">
                <a:latin typeface="Arial"/>
              </a:rPr>
              <a:t>The third aim here is the most important. The key take-away from this seminar is that if the waves become highly phase mixed then this can cause the line-tied boundary condition to become invalid. Or give rise to very large boundary conditions when it shouldn’t. 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</p:spPr>
      </p:sp>
      <p:sp>
        <p:nvSpPr>
          <p:cNvPr id="31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216000" indent="-216000">
              <a:lnSpc>
                <a:spcPct val="100000"/>
              </a:lnSpc>
            </a:pPr>
            <a:r>
              <a:rPr b="0" lang="en-GB" sz="2000" spc="-1" strike="noStrike">
                <a:latin typeface="Arial"/>
              </a:rPr>
              <a:t>Why should we study waves?</a:t>
            </a:r>
            <a:endParaRPr b="0" lang="en-GB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GB" sz="2000" spc="-1" strike="noStrike">
                <a:latin typeface="Arial"/>
              </a:rPr>
              <a:t>I think there are three main reasons to study MHD waves. The first is that we know that waves ubiqutous. </a:t>
            </a:r>
            <a:endParaRPr b="0" lang="en-GB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5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1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2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2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3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8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9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0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1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7800"/>
          </a:xfrm>
          <a:prstGeom prst="rect">
            <a:avLst/>
          </a:prstGeom>
        </p:spPr>
        <p:txBody>
          <a:bodyPr lIns="0" rIns="0" tIns="0" bIns="0">
            <a:normAutofit fontScale="42000"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1567800"/>
          </a:xfrm>
          <a:prstGeom prst="rect">
            <a:avLst/>
          </a:prstGeom>
        </p:spPr>
        <p:txBody>
          <a:bodyPr lIns="0" rIns="0" tIns="0" bIns="0">
            <a:normAutofit fontScale="42000"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7800"/>
          </a:xfrm>
          <a:prstGeom prst="rect">
            <a:avLst/>
          </a:prstGeom>
        </p:spPr>
        <p:txBody>
          <a:bodyPr lIns="0" rIns="0" tIns="0" bIns="0">
            <a:normAutofit fontScale="42000"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560" cy="1567800"/>
          </a:xfrm>
          <a:prstGeom prst="rect">
            <a:avLst/>
          </a:prstGeom>
        </p:spPr>
        <p:txBody>
          <a:bodyPr lIns="0" rIns="0" tIns="0" bIns="0">
            <a:normAutofit fontScale="42000"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tif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video" Target="../media/media2.mov"/><Relationship Id="rId2" Type="http://schemas.microsoft.com/office/2007/relationships/media" Target="../media/media2.mov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40.xml"/><Relationship Id="rId5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432360" y="288000"/>
            <a:ext cx="9071280" cy="438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Mode coupling at the transition region and the validity of line-tied boundary conditions</a:t>
            </a:r>
            <a:endParaRPr b="0" lang="en-GB" sz="4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4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3200" spc="-1" strike="noStrike">
                <a:latin typeface="Arial"/>
              </a:rPr>
              <a:t>Alex Prokopyszyn, Alan Hood, Andrew Wright</a:t>
            </a:r>
            <a:endParaRPr b="0" lang="en-GB" sz="3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3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239" name="Picture 4_1" descr=""/>
          <p:cNvPicPr/>
          <p:nvPr/>
        </p:nvPicPr>
        <p:blipFill>
          <a:blip r:embed="rId1"/>
          <a:stretch/>
        </p:blipFill>
        <p:spPr>
          <a:xfrm>
            <a:off x="2160000" y="4032000"/>
            <a:ext cx="5784840" cy="1155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Model and Equations</a:t>
            </a:r>
            <a:endParaRPr b="0" lang="en-GB" sz="44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262" name="Formula 2"/>
              <p:cNvSpPr txBox="1"/>
              <p:nvPr/>
            </p:nvSpPr>
            <p:spPr>
              <a:xfrm>
                <a:off x="7047000" y="2926800"/>
                <a:ext cx="156600" cy="1688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x</m:t>
                    </m:r>
                  </m:oMath>
                </a14:m>
              </a:p>
            </p:txBody>
          </p:sp>
        </mc:Choice>
        <mc:Fallback/>
      </mc:AlternateContent>
      <p:sp>
        <p:nvSpPr>
          <p:cNvPr id="263" name="CustomShape 3"/>
          <p:cNvSpPr/>
          <p:nvPr/>
        </p:nvSpPr>
        <p:spPr>
          <a:xfrm>
            <a:off x="7416000" y="1440000"/>
            <a:ext cx="1871640" cy="1871640"/>
          </a:xfrm>
          <a:prstGeom prst="cube">
            <a:avLst>
              <a:gd name="adj" fmla="val 25000"/>
            </a:avLst>
          </a:prstGeom>
          <a:noFill/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4"/>
          <p:cNvSpPr/>
          <p:nvPr/>
        </p:nvSpPr>
        <p:spPr>
          <a:xfrm rot="10800000">
            <a:off x="7416360" y="1439640"/>
            <a:ext cx="1871640" cy="1871640"/>
          </a:xfrm>
          <a:prstGeom prst="cube">
            <a:avLst>
              <a:gd name="adj" fmla="val 25000"/>
            </a:avLst>
          </a:prstGeom>
          <a:noFill/>
          <a:ln w="18000">
            <a:solidFill>
              <a:srgbClr val="000000"/>
            </a:solidFill>
            <a:prstDash val="sysDot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Line 5"/>
          <p:cNvSpPr/>
          <p:nvPr/>
        </p:nvSpPr>
        <p:spPr>
          <a:xfrm flipV="1">
            <a:off x="7416000" y="1714320"/>
            <a:ext cx="208440" cy="159768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Line 6"/>
          <p:cNvSpPr/>
          <p:nvPr/>
        </p:nvSpPr>
        <p:spPr>
          <a:xfrm flipV="1">
            <a:off x="6411960" y="2062800"/>
            <a:ext cx="0" cy="792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Line 7"/>
          <p:cNvSpPr/>
          <p:nvPr/>
        </p:nvSpPr>
        <p:spPr>
          <a:xfrm>
            <a:off x="6411960" y="2854800"/>
            <a:ext cx="79200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Line 8"/>
          <p:cNvSpPr/>
          <p:nvPr/>
        </p:nvSpPr>
        <p:spPr>
          <a:xfrm flipV="1">
            <a:off x="6415560" y="2498400"/>
            <a:ext cx="356400" cy="356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mc:AlternateContent>
        <mc:Choice xmlns:a14="http://schemas.microsoft.com/office/drawing/2010/main" Requires="a14">
          <p:sp>
            <p:nvSpPr>
              <p:cNvPr id="269" name="Formula 9"/>
              <p:cNvSpPr txBox="1"/>
              <p:nvPr/>
            </p:nvSpPr>
            <p:spPr>
              <a:xfrm>
                <a:off x="6555960" y="2329200"/>
                <a:ext cx="169200" cy="1688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y</m:t>
                    </m:r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70" name="Formula 10"/>
              <p:cNvSpPr txBox="1"/>
              <p:nvPr/>
            </p:nvSpPr>
            <p:spPr>
              <a:xfrm>
                <a:off x="6264000" y="1965600"/>
                <a:ext cx="147600" cy="1688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z</m:t>
                    </m:r>
                  </m:oMath>
                </a14:m>
              </a:p>
            </p:txBody>
          </p:sp>
        </mc:Choice>
        <mc:Fallback/>
      </mc:AlternateContent>
      <p:sp>
        <p:nvSpPr>
          <p:cNvPr id="271" name="Line 11"/>
          <p:cNvSpPr/>
          <p:nvPr/>
        </p:nvSpPr>
        <p:spPr>
          <a:xfrm flipV="1">
            <a:off x="7128000" y="3456360"/>
            <a:ext cx="0" cy="1872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Line 12"/>
          <p:cNvSpPr/>
          <p:nvPr/>
        </p:nvSpPr>
        <p:spPr>
          <a:xfrm>
            <a:off x="6984000" y="5184360"/>
            <a:ext cx="187200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mc:AlternateContent>
        <mc:Choice xmlns:a14="http://schemas.microsoft.com/office/drawing/2010/main" Requires="a14">
          <p:sp>
            <p:nvSpPr>
              <p:cNvPr id="273" name="Formula 13"/>
              <p:cNvSpPr txBox="1"/>
              <p:nvPr/>
            </p:nvSpPr>
            <p:spPr>
              <a:xfrm>
                <a:off x="8758440" y="5231160"/>
                <a:ext cx="169200" cy="1688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y</m:t>
                    </m:r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74" name="Formula 14"/>
              <p:cNvSpPr txBox="1"/>
              <p:nvPr/>
            </p:nvSpPr>
            <p:spPr>
              <a:xfrm>
                <a:off x="6908040" y="3431160"/>
                <a:ext cx="147600" cy="1688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z</m:t>
                    </m:r>
                  </m:oMath>
                </a14:m>
              </a:p>
            </p:txBody>
          </p:sp>
        </mc:Choice>
        <mc:Fallback/>
      </mc:AlternateContent>
      <p:sp>
        <p:nvSpPr>
          <p:cNvPr id="275" name="Line 15"/>
          <p:cNvSpPr/>
          <p:nvPr/>
        </p:nvSpPr>
        <p:spPr>
          <a:xfrm flipV="1">
            <a:off x="7128000" y="3600360"/>
            <a:ext cx="269280" cy="158400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Line 16"/>
          <p:cNvSpPr/>
          <p:nvPr/>
        </p:nvSpPr>
        <p:spPr>
          <a:xfrm flipV="1">
            <a:off x="7560000" y="3600360"/>
            <a:ext cx="269280" cy="158400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Line 17"/>
          <p:cNvSpPr/>
          <p:nvPr/>
        </p:nvSpPr>
        <p:spPr>
          <a:xfrm flipV="1">
            <a:off x="7992000" y="3600360"/>
            <a:ext cx="269280" cy="158400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8" name="Line 18"/>
          <p:cNvSpPr/>
          <p:nvPr/>
        </p:nvSpPr>
        <p:spPr>
          <a:xfrm flipV="1">
            <a:off x="8442720" y="3600360"/>
            <a:ext cx="269280" cy="158400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19"/>
          <p:cNvSpPr/>
          <p:nvPr/>
        </p:nvSpPr>
        <p:spPr>
          <a:xfrm>
            <a:off x="6734880" y="4753440"/>
            <a:ext cx="791640" cy="791640"/>
          </a:xfrm>
          <a:custGeom>
            <a:avLst/>
            <a:gdLst/>
            <a:ahLst/>
            <a:rect l="l" t="t" r="r" b="b"/>
            <a:pathLst>
              <a:path w="213" h="1101">
                <a:moveTo>
                  <a:pt x="1" y="0"/>
                </a:moveTo>
                <a:lnTo>
                  <a:pt x="15" y="0"/>
                </a:lnTo>
                <a:lnTo>
                  <a:pt x="29" y="0"/>
                </a:lnTo>
                <a:lnTo>
                  <a:pt x="43" y="1"/>
                </a:lnTo>
                <a:lnTo>
                  <a:pt x="58" y="2"/>
                </a:lnTo>
                <a:lnTo>
                  <a:pt x="72" y="2"/>
                </a:lnTo>
                <a:lnTo>
                  <a:pt x="86" y="3"/>
                </a:lnTo>
                <a:lnTo>
                  <a:pt x="100" y="5"/>
                </a:lnTo>
                <a:lnTo>
                  <a:pt x="114" y="6"/>
                </a:lnTo>
                <a:lnTo>
                  <a:pt x="128" y="7"/>
                </a:lnTo>
                <a:lnTo>
                  <a:pt x="142" y="9"/>
                </a:lnTo>
                <a:lnTo>
                  <a:pt x="156" y="11"/>
                </a:lnTo>
                <a:lnTo>
                  <a:pt x="170" y="13"/>
                </a:lnTo>
                <a:lnTo>
                  <a:pt x="184" y="16"/>
                </a:lnTo>
                <a:lnTo>
                  <a:pt x="198" y="18"/>
                </a:lnTo>
                <a:lnTo>
                  <a:pt x="212" y="21"/>
                </a:lnTo>
                <a:lnTo>
                  <a:pt x="0" y="1100"/>
                </a:lnTo>
                <a:lnTo>
                  <a:pt x="1" y="0"/>
                </a:lnTo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CustomShape 20"/>
          <p:cNvSpPr/>
          <p:nvPr/>
        </p:nvSpPr>
        <p:spPr>
          <a:xfrm>
            <a:off x="6768000" y="4694040"/>
            <a:ext cx="3596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i="1" lang="en-GB" sz="1800" spc="-1" strike="noStrike">
                <a:solidFill>
                  <a:srgbClr val="c9211e"/>
                </a:solidFill>
                <a:latin typeface="Arial"/>
                <a:ea typeface="Arial"/>
              </a:rPr>
              <a:t>α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81" name="Line 21"/>
          <p:cNvSpPr/>
          <p:nvPr/>
        </p:nvSpPr>
        <p:spPr>
          <a:xfrm flipV="1">
            <a:off x="7567560" y="1570320"/>
            <a:ext cx="208440" cy="159768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Line 22"/>
          <p:cNvSpPr/>
          <p:nvPr/>
        </p:nvSpPr>
        <p:spPr>
          <a:xfrm flipV="1">
            <a:off x="7711200" y="1440000"/>
            <a:ext cx="208440" cy="156060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Line 23"/>
          <p:cNvSpPr/>
          <p:nvPr/>
        </p:nvSpPr>
        <p:spPr>
          <a:xfrm flipV="1">
            <a:off x="8064000" y="1714320"/>
            <a:ext cx="208440" cy="159768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Line 24"/>
          <p:cNvSpPr/>
          <p:nvPr/>
        </p:nvSpPr>
        <p:spPr>
          <a:xfrm flipV="1">
            <a:off x="8215560" y="1570320"/>
            <a:ext cx="208440" cy="159768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Line 25"/>
          <p:cNvSpPr/>
          <p:nvPr/>
        </p:nvSpPr>
        <p:spPr>
          <a:xfrm flipV="1">
            <a:off x="9079560" y="1439640"/>
            <a:ext cx="208440" cy="156060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Line 26"/>
          <p:cNvSpPr/>
          <p:nvPr/>
        </p:nvSpPr>
        <p:spPr>
          <a:xfrm flipV="1">
            <a:off x="8804520" y="1714320"/>
            <a:ext cx="208440" cy="159768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7" name="Line 27"/>
          <p:cNvSpPr/>
          <p:nvPr/>
        </p:nvSpPr>
        <p:spPr>
          <a:xfrm flipV="1">
            <a:off x="8956080" y="1570320"/>
            <a:ext cx="208440" cy="159768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Line 28"/>
          <p:cNvSpPr/>
          <p:nvPr/>
        </p:nvSpPr>
        <p:spPr>
          <a:xfrm flipV="1">
            <a:off x="8379360" y="1440360"/>
            <a:ext cx="208440" cy="1560600"/>
          </a:xfrm>
          <a:prstGeom prst="line">
            <a:avLst/>
          </a:prstGeom>
          <a:ln>
            <a:solidFill>
              <a:srgbClr val="2a6099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mc:AlternateContent>
        <mc:Choice xmlns:a14="http://schemas.microsoft.com/office/drawing/2010/main" Requires="a14">
          <p:sp>
            <p:nvSpPr>
              <p:cNvPr id="289" name="Formula 29"/>
              <p:cNvSpPr txBox="1"/>
              <p:nvPr/>
            </p:nvSpPr>
            <p:spPr>
              <a:xfrm>
                <a:off x="1152000" y="4932360"/>
                <a:ext cx="1360440" cy="5392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b>
                      <m:e>
                        <m:r>
                          <m:t xml:space="preserve">ρ</m:t>
                        </m:r>
                      </m:e>
                      <m:sub>
                        <m:r>
                          <m:t xml:space="preserve">0</m:t>
                        </m:r>
                      </m:sub>
                    </m:sSub>
                    <m:f>
                      <m:num>
                        <m:r>
                          <m:t xml:space="preserve">∂</m:t>
                        </m:r>
                        <m:r>
                          <m:t xml:space="preserve">u</m:t>
                        </m:r>
                      </m:num>
                      <m:den>
                        <m:r>
                          <m:t xml:space="preserve">∂</m:t>
                        </m:r>
                        <m:r>
                          <m:t xml:space="preserve">t</m:t>
                        </m:r>
                      </m:den>
                    </m:f>
                    <m:r>
                      <m:t xml:space="preserve">=</m:t>
                    </m:r>
                    <m:r>
                      <m:t xml:space="preserve">j</m:t>
                    </m:r>
                    <m:r>
                      <m:t xml:space="preserve">×</m:t>
                    </m:r>
                    <m:sSub>
                      <m:e>
                        <m:r>
                          <m:t xml:space="preserve">B</m:t>
                        </m:r>
                      </m:e>
                      <m:sub>
                        <m:r>
                          <m:t xml:space="preserve">0</m:t>
                        </m:r>
                      </m:sub>
                    </m:sSub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90" name="Formula 30"/>
              <p:cNvSpPr txBox="1"/>
              <p:nvPr/>
            </p:nvSpPr>
            <p:spPr>
              <a:xfrm>
                <a:off x="5478120" y="2778480"/>
                <a:ext cx="719280" cy="3592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/>
                </a14:m>
              </a:p>
            </p:txBody>
          </p:sp>
        </mc:Choice>
        <mc:Fallback/>
      </mc:AlternateContent>
      <p:sp>
        <p:nvSpPr>
          <p:cNvPr id="291" name="CustomShape 31"/>
          <p:cNvSpPr/>
          <p:nvPr/>
        </p:nvSpPr>
        <p:spPr>
          <a:xfrm>
            <a:off x="504360" y="1326600"/>
            <a:ext cx="4426560" cy="349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75000"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Background quantities: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Perturbations: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Unit vectors: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Equations:</a:t>
            </a:r>
            <a:endParaRPr b="0" lang="en-GB" sz="1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292" name="Formula 32"/>
              <p:cNvSpPr txBox="1"/>
              <p:nvPr/>
            </p:nvSpPr>
            <p:spPr>
              <a:xfrm>
                <a:off x="3690360" y="4932360"/>
                <a:ext cx="1781280" cy="5392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r>
                          <m:t xml:space="preserve">∂</m:t>
                        </m:r>
                        <m:r>
                          <m:t xml:space="preserve">b</m:t>
                        </m:r>
                      </m:num>
                      <m:den>
                        <m:r>
                          <m:t xml:space="preserve">∂</m:t>
                        </m:r>
                        <m:r>
                          <m:t xml:space="preserve">t</m:t>
                        </m:r>
                      </m:den>
                    </m:f>
                    <m:r>
                      <m:t xml:space="preserve">=</m:t>
                    </m:r>
                    <m:r>
                      <m:t xml:space="preserve">∇</m:t>
                    </m:r>
                    <m:r>
                      <m:t xml:space="preserve">×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u</m:t>
                        </m:r>
                        <m:r>
                          <m:t xml:space="preserve">×</m:t>
                        </m:r>
                        <m:sSub>
                          <m:e>
                            <m:r>
                              <m:t xml:space="preserve">B</m:t>
                            </m:r>
                          </m:e>
                          <m:sub>
                            <m:r>
                              <m:t xml:space="preserve">0</m:t>
                            </m:r>
                          </m:sub>
                        </m:sSub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93" name="Formula 33"/>
              <p:cNvSpPr txBox="1"/>
              <p:nvPr/>
            </p:nvSpPr>
            <p:spPr>
              <a:xfrm>
                <a:off x="1152000" y="2778480"/>
                <a:ext cx="1378800" cy="3351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u</m:t>
                    </m:r>
                    <m:r>
                      <m:t xml:space="preserve">=</m:t>
                    </m:r>
                    <m:sSub>
                      <m:e>
                        <m:r>
                          <m:t xml:space="preserve">u</m:t>
                        </m:r>
                      </m:e>
                      <m:sub>
                        <m:r>
                          <m:t xml:space="preserve">x</m:t>
                        </m:r>
                      </m:sub>
                    </m:sSub>
                    <m:acc>
                      <m:accPr>
                        <m:chr m:val="^"/>
                      </m:accPr>
                      <m:e>
                        <m:r>
                          <m:t xml:space="preserve">x</m:t>
                        </m:r>
                      </m:e>
                    </m:acc>
                    <m:r>
                      <m:t xml:space="preserve">+</m:t>
                    </m:r>
                    <m:sSub>
                      <m:e>
                        <m:r>
                          <m:t xml:space="preserve">u</m:t>
                        </m:r>
                      </m:e>
                      <m:sub>
                        <m:r>
                          <m:t xml:space="preserve">⊥</m:t>
                        </m:r>
                      </m:sub>
                    </m:sSub>
                    <m:acc>
                      <m:accPr>
                        <m:chr m:val="^"/>
                      </m:accPr>
                      <m:e>
                        <m:r>
                          <m:t xml:space="preserve">⊥</m:t>
                        </m:r>
                      </m:e>
                    </m:acc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94" name="Formula 34"/>
              <p:cNvSpPr txBox="1"/>
              <p:nvPr/>
            </p:nvSpPr>
            <p:spPr>
              <a:xfrm>
                <a:off x="3600000" y="2826000"/>
                <a:ext cx="1998000" cy="3423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b</m:t>
                    </m:r>
                    <m:r>
                      <m:t xml:space="preserve">=</m:t>
                    </m:r>
                    <m:sSub>
                      <m:e>
                        <m:r>
                          <m:t xml:space="preserve">b</m:t>
                        </m:r>
                      </m:e>
                      <m:sub>
                        <m:r>
                          <m:t xml:space="preserve">x</m:t>
                        </m:r>
                      </m:sub>
                    </m:sSub>
                    <m:acc>
                      <m:accPr>
                        <m:chr m:val="^"/>
                      </m:accPr>
                      <m:e>
                        <m:r>
                          <m:t xml:space="preserve">x</m:t>
                        </m:r>
                      </m:e>
                    </m:acc>
                    <m:r>
                      <m:t xml:space="preserve">+</m:t>
                    </m:r>
                    <m:sSub>
                      <m:e>
                        <m:r>
                          <m:t xml:space="preserve">b</m:t>
                        </m:r>
                      </m:e>
                      <m:sub>
                        <m:r>
                          <m:t xml:space="preserve">⊥</m:t>
                        </m:r>
                      </m:sub>
                    </m:sSub>
                    <m:acc>
                      <m:accPr>
                        <m:chr m:val="^"/>
                      </m:accPr>
                      <m:e>
                        <m:r>
                          <m:t xml:space="preserve">⊥</m:t>
                        </m:r>
                      </m:e>
                    </m:acc>
                    <m:r>
                      <m:t xml:space="preserve">+</m:t>
                    </m:r>
                    <m:sSub>
                      <m:e>
                        <m:r>
                          <m:t xml:space="preserve">b</m:t>
                        </m:r>
                      </m:e>
                      <m:sub>
                        <m:r>
                          <m:t xml:space="preserve">∥</m:t>
                        </m:r>
                      </m:sub>
                    </m:sSub>
                    <m:sSub>
                      <m:e>
                        <m:acc>
                          <m:accPr>
                            <m:chr m:val="^"/>
                          </m:accPr>
                          <m:e>
                            <m:r>
                              <m:t xml:space="preserve">B</m:t>
                            </m:r>
                          </m:e>
                        </m:acc>
                      </m:e>
                      <m:sub>
                        <m:r>
                          <m:t xml:space="preserve">0</m:t>
                        </m:r>
                      </m:sub>
                    </m:sSub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95" name="Formula 35"/>
              <p:cNvSpPr txBox="1"/>
              <p:nvPr/>
            </p:nvSpPr>
            <p:spPr>
              <a:xfrm>
                <a:off x="4047840" y="1656000"/>
                <a:ext cx="1000800" cy="3236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b>
                      <m:e>
                        <m:r>
                          <m:t xml:space="preserve">B</m:t>
                        </m:r>
                      </m:e>
                      <m:sub>
                        <m:r>
                          <m:t xml:space="preserve">0</m:t>
                        </m:r>
                      </m:sub>
                    </m:sSub>
                    <m:r>
                      <m:t xml:space="preserve">=</m:t>
                    </m:r>
                    <m:sSub>
                      <m:e>
                        <m:r>
                          <m:t xml:space="preserve">B</m:t>
                        </m:r>
                      </m:e>
                      <m:sub>
                        <m:r>
                          <m:t xml:space="preserve">0</m:t>
                        </m:r>
                      </m:sub>
                    </m:sSub>
                    <m:sSub>
                      <m:e>
                        <m:acc>
                          <m:accPr>
                            <m:chr m:val="^"/>
                          </m:accPr>
                          <m:e>
                            <m:r>
                              <m:t xml:space="preserve">B</m:t>
                            </m:r>
                          </m:e>
                        </m:acc>
                      </m:e>
                      <m:sub>
                        <m:r>
                          <m:t xml:space="preserve">0</m:t>
                        </m:r>
                      </m:sub>
                    </m:sSub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96" name="Formula 36"/>
              <p:cNvSpPr txBox="1"/>
              <p:nvPr/>
            </p:nvSpPr>
            <p:spPr>
              <a:xfrm>
                <a:off x="1584000" y="1740240"/>
                <a:ext cx="584640" cy="2034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ρ</m:t>
                    </m:r>
                    <m:r>
                      <m:t xml:space="preserve">=</m:t>
                    </m:r>
                    <m:sSub>
                      <m:e>
                        <m:r>
                          <m:t xml:space="preserve">ρ</m:t>
                        </m:r>
                      </m:e>
                      <m:sub>
                        <m:r>
                          <m:t xml:space="preserve">0</m:t>
                        </m:r>
                      </m:sub>
                    </m:sSub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97" name="Formula 37"/>
              <p:cNvSpPr txBox="1"/>
              <p:nvPr/>
            </p:nvSpPr>
            <p:spPr>
              <a:xfrm>
                <a:off x="3447360" y="3924000"/>
                <a:ext cx="2240280" cy="3236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b>
                      <m:e>
                        <m:acc>
                          <m:accPr>
                            <m:chr m:val="^"/>
                          </m:accPr>
                          <m:e>
                            <m:r>
                              <m:t xml:space="preserve">B</m:t>
                            </m:r>
                          </m:e>
                        </m:acc>
                      </m:e>
                      <m:sub>
                        <m:r>
                          <m:t xml:space="preserve">0</m:t>
                        </m:r>
                      </m:sub>
                    </m:sSub>
                    <m:r>
                      <m:t xml:space="preserve">=</m:t>
                    </m:r>
                    <m:r>
                      <m:t xml:space="preserve">sin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α</m:t>
                        </m:r>
                      </m:e>
                    </m:d>
                    <m:acc>
                      <m:accPr>
                        <m:chr m:val="^"/>
                      </m:accPr>
                      <m:e>
                        <m:r>
                          <m:t xml:space="preserve">y</m:t>
                        </m:r>
                      </m:e>
                    </m:acc>
                    <m:r>
                      <m:t xml:space="preserve">+</m:t>
                    </m:r>
                    <m:r>
                      <m:t xml:space="preserve">cos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α</m:t>
                        </m:r>
                      </m:e>
                    </m:d>
                    <m:acc>
                      <m:accPr>
                        <m:chr m:val="^"/>
                      </m:accPr>
                      <m:e>
                        <m:r>
                          <m:t xml:space="preserve">z</m:t>
                        </m:r>
                      </m:e>
                    </m:acc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298" name="Formula 38"/>
              <p:cNvSpPr txBox="1"/>
              <p:nvPr/>
            </p:nvSpPr>
            <p:spPr>
              <a:xfrm>
                <a:off x="642600" y="3928680"/>
                <a:ext cx="2237040" cy="3189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acc>
                      <m:accPr>
                        <m:chr m:val="^"/>
                      </m:accPr>
                      <m:e>
                        <m:r>
                          <m:t xml:space="preserve">⊥</m:t>
                        </m:r>
                      </m:e>
                    </m:acc>
                    <m:r>
                      <m:t xml:space="preserve">=</m:t>
                    </m:r>
                    <m:r>
                      <m:t xml:space="preserve">cos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α</m:t>
                        </m:r>
                      </m:e>
                    </m:d>
                    <m:acc>
                      <m:accPr>
                        <m:chr m:val="^"/>
                      </m:accPr>
                      <m:e>
                        <m:r>
                          <m:t xml:space="preserve">y</m:t>
                        </m:r>
                      </m:e>
                    </m:acc>
                    <m:r>
                      <m:t xml:space="preserve">−</m:t>
                    </m:r>
                    <m:r>
                      <m:t xml:space="preserve">sin</m:t>
                    </m:r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α</m:t>
                        </m:r>
                      </m:e>
                    </m:d>
                    <m:acc>
                      <m:accPr>
                        <m:chr m:val="^"/>
                      </m:accPr>
                      <m:e>
                        <m:r>
                          <m:t xml:space="preserve">z</m:t>
                        </m:r>
                      </m:e>
                    </m:acc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Structure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00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59000"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Background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latin typeface="Arial"/>
              </a:rPr>
              <a:t>Model 1:</a:t>
            </a:r>
            <a:endParaRPr b="0" lang="en-GB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1" lang="en-GB" sz="2800" spc="-1" strike="noStrike">
                <a:latin typeface="Arial"/>
              </a:rPr>
              <a:t>Line-tied, pulse</a:t>
            </a:r>
            <a:endParaRPr b="0" lang="en-GB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Model 2:</a:t>
            </a:r>
            <a:endParaRPr b="0" lang="en-GB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latin typeface="Arial"/>
              </a:rPr>
              <a:t>Line-tied, normal mode</a:t>
            </a:r>
            <a:endParaRPr b="0" lang="en-GB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Model 3:</a:t>
            </a:r>
            <a:endParaRPr b="0" lang="en-GB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latin typeface="Arial"/>
              </a:rPr>
              <a:t>Chromosphere, normal mode</a:t>
            </a:r>
            <a:endParaRPr b="0" lang="en-GB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Summary and conclusions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Numerical scheme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Leapfrog algorithm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Based on Rickard and Wright (1994)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Finite-difference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Staggered grid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Second-order accurate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Initial / boundary conditions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504000" y="1326600"/>
            <a:ext cx="9071280" cy="40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500" spc="-1" strike="noStrike">
                <a:latin typeface="Arial"/>
              </a:rPr>
              <a:t>Assume that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5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500" spc="-1" strike="noStrike">
                <a:latin typeface="Arial"/>
              </a:rPr>
              <a:t>Initial conditions: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15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305" name="Formula 3"/>
              <p:cNvSpPr txBox="1"/>
              <p:nvPr/>
            </p:nvSpPr>
            <p:spPr>
              <a:xfrm>
                <a:off x="573120" y="3341880"/>
                <a:ext cx="3098520" cy="54576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f>
                      <m:num>
                        <m:sSub>
                          <m:e>
                            <m:r>
                              <m:t xml:space="preserve">u</m:t>
                            </m:r>
                          </m:e>
                          <m:sub>
                            <m:r>
                              <m:t xml:space="preserve">⊥</m:t>
                            </m:r>
                          </m:sub>
                        </m:sSub>
                        <m:r>
                          <m:rPr>
                            <m:lit/>
                            <m:nor/>
                          </m:rPr>
                          <m:t xml:space="preserve"/>
                        </m:r>
                      </m:num>
                      <m:den>
                        <m:sSub>
                          <m:e>
                            <m:r>
                              <m:t xml:space="preserve">u</m:t>
                            </m:r>
                          </m:e>
                          <m:sub>
                            <m:r>
                              <m:t xml:space="preserve">0</m:t>
                            </m:r>
                          </m:sub>
                        </m:sSub>
                      </m:den>
                    </m:f>
                    <m:r>
                      <m:t xml:space="preserve">=</m:t>
                    </m:r>
                    <m:f>
                      <m:num>
                        <m:sSub>
                          <m:e>
                            <m:r>
                              <m:t xml:space="preserve">b</m:t>
                            </m:r>
                          </m:e>
                          <m:sub>
                            <m:r>
                              <m:t xml:space="preserve">⊥</m:t>
                            </m:r>
                          </m:sub>
                        </m:sSub>
                        <m:r>
                          <m:rPr>
                            <m:lit/>
                            <m:nor/>
                          </m:rPr>
                          <m:t xml:space="preserve"/>
                        </m:r>
                      </m:num>
                      <m:den>
                        <m:sSub>
                          <m:e>
                            <m:r>
                              <m:t xml:space="preserve">b</m:t>
                            </m:r>
                          </m:e>
                          <m:sub>
                            <m:r>
                              <m:t xml:space="preserve">0</m:t>
                            </m:r>
                          </m:sub>
                        </m:sSub>
                      </m:den>
                    </m:f>
                    <m:r>
                      <m:t xml:space="preserve">=</m:t>
                    </m:r>
                    <m:d>
                      <m:dPr>
                        <m:begChr m:val="{"/>
                        <m:endChr m:val=""/>
                      </m:dPr>
                      <m:e>
                        <m:m>
                          <m:mr>
                            <m:e>
                              <m:sSup>
                                <m:e>
                                  <m:r>
                                    <m:t xml:space="preserve">cos</m:t>
                                  </m:r>
                                </m:e>
                                <m:sup>
                                  <m:r>
                                    <m:t xml:space="preserve">2</m:t>
                                  </m:r>
                                </m:sup>
                              </m:sSup>
                              <m:r>
                                <m:t xml:space="preserve">θ</m:t>
                              </m:r>
                            </m:e>
                            <m:e>
                              <m:r>
                                <m:t xml:space="preserve">if</m:t>
                              </m:r>
                            </m:e>
                            <m:e>
                              <m:d>
                                <m:dPr>
                                  <m:begChr m:val="|"/>
                                  <m:endChr m:val="|"/>
                                </m:dPr>
                                <m:e>
                                  <m:r>
                                    <m:t xml:space="preserve">θ</m:t>
                                  </m:r>
                                </m:e>
                              </m:d>
                              <m:r>
                                <m:t xml:space="preserve">≤</m:t>
                              </m:r>
                              <m:r>
                                <m:t xml:space="preserve">π</m:t>
                              </m:r>
                              <m:f>
                                <m:fPr>
                                  <m:type m:val="lin"/>
                                </m:fPr>
                                <m:num/>
                                <m:den/>
                              </m:f>
                              <m:r>
                                <m:t xml:space="preserve">2</m:t>
                              </m:r>
                            </m:e>
                          </m:mr>
                          <m:mr>
                            <m:e>
                              <m:r>
                                <m:t xml:space="preserve">0</m:t>
                              </m:r>
                            </m:e>
                            <m:e>
                              <m:r>
                                <m:t xml:space="preserve">if</m:t>
                              </m:r>
                            </m:e>
                            <m:e>
                              <m:d>
                                <m:dPr>
                                  <m:begChr m:val="|"/>
                                  <m:endChr m:val="|"/>
                                </m:dPr>
                                <m:e>
                                  <m:r>
                                    <m:t xml:space="preserve">θ</m:t>
                                  </m:r>
                                </m:e>
                              </m:d>
                              <m:r>
                                <m:t xml:space="preserve">&gt;</m:t>
                              </m:r>
                              <m:r>
                                <m:t xml:space="preserve">π</m:t>
                              </m:r>
                              <m:f>
                                <m:fPr>
                                  <m:type m:val="lin"/>
                                </m:fPr>
                                <m:num/>
                                <m:den/>
                              </m:f>
                              <m:r>
                                <m:t xml:space="preserve">2</m:t>
                              </m:r>
                            </m:e>
                          </m:mr>
                        </m:m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306" name="Formula 4"/>
              <p:cNvSpPr txBox="1"/>
              <p:nvPr/>
            </p:nvSpPr>
            <p:spPr>
              <a:xfrm>
                <a:off x="1310760" y="1800000"/>
                <a:ext cx="1496880" cy="2584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b>
                      <m:e>
                        <m:r>
                          <m:t xml:space="preserve">u</m:t>
                        </m:r>
                      </m:e>
                      <m:sub>
                        <m:r>
                          <m:t xml:space="preserve">x</m:t>
                        </m:r>
                      </m:sub>
                    </m:sSub>
                    <m:r>
                      <m:t xml:space="preserve">,</m:t>
                    </m:r>
                    <m:sSub>
                      <m:e>
                        <m:r>
                          <m:t xml:space="preserve">b</m:t>
                        </m:r>
                      </m:e>
                      <m:sub>
                        <m:r>
                          <m:t xml:space="preserve">x</m:t>
                        </m:r>
                      </m:sub>
                    </m:sSub>
                    <m:r>
                      <m:t xml:space="preserve">∝</m:t>
                    </m:r>
                    <m:r>
                      <m:t xml:space="preserve">sin</m:t>
                    </m:r>
                    <m:d>
                      <m:dPr>
                        <m:begChr m:val="("/>
                        <m:endChr m:val=")"/>
                      </m:dPr>
                      <m:e>
                        <m:sSub>
                          <m:e>
                            <m:r>
                              <m:t xml:space="preserve">k</m:t>
                            </m:r>
                          </m:e>
                          <m:sub>
                            <m:r>
                              <m:t xml:space="preserve">x</m:t>
                            </m:r>
                          </m:sub>
                        </m:sSub>
                        <m:r>
                          <m:t xml:space="preserve">x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307" name="Formula 5"/>
              <p:cNvSpPr txBox="1"/>
              <p:nvPr/>
            </p:nvSpPr>
            <p:spPr>
              <a:xfrm>
                <a:off x="1152000" y="2255040"/>
                <a:ext cx="1861560" cy="2646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sSub>
                      <m:e>
                        <m:r>
                          <m:t xml:space="preserve">u</m:t>
                        </m:r>
                      </m:e>
                      <m:sub>
                        <m:r>
                          <m:t xml:space="preserve">⊥</m:t>
                        </m:r>
                      </m:sub>
                    </m:sSub>
                    <m:r>
                      <m:t xml:space="preserve">,</m:t>
                    </m:r>
                    <m:sSub>
                      <m:e>
                        <m:r>
                          <m:t xml:space="preserve">u</m:t>
                        </m:r>
                      </m:e>
                      <m:sub>
                        <m:r>
                          <m:t xml:space="preserve">⊥</m:t>
                        </m:r>
                      </m:sub>
                    </m:sSub>
                    <m:r>
                      <m:t xml:space="preserve">,</m:t>
                    </m:r>
                    <m:sSub>
                      <m:e>
                        <m:r>
                          <m:t xml:space="preserve">b</m:t>
                        </m:r>
                      </m:e>
                      <m:sub>
                        <m:r>
                          <m:t xml:space="preserve">∥</m:t>
                        </m:r>
                      </m:sub>
                    </m:sSub>
                    <m:r>
                      <m:t xml:space="preserve">∝</m:t>
                    </m:r>
                    <m:r>
                      <m:t xml:space="preserve">cos</m:t>
                    </m:r>
                    <m:d>
                      <m:dPr>
                        <m:begChr m:val="("/>
                        <m:endChr m:val=")"/>
                      </m:dPr>
                      <m:e>
                        <m:sSub>
                          <m:e>
                            <m:r>
                              <m:t xml:space="preserve">k</m:t>
                            </m:r>
                          </m:e>
                          <m:sub>
                            <m:r>
                              <m:t xml:space="preserve">x</m:t>
                            </m:r>
                          </m:sub>
                        </m:sSub>
                        <m:r>
                          <m:t xml:space="preserve">x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mc:AlternateContent>
        <mc:Choice xmlns:a14="http://schemas.microsoft.com/office/drawing/2010/main" Requires="a14">
          <p:sp>
            <p:nvSpPr>
              <p:cNvPr id="308" name="Formula 6"/>
              <p:cNvSpPr txBox="1"/>
              <p:nvPr/>
            </p:nvSpPr>
            <p:spPr>
              <a:xfrm>
                <a:off x="416160" y="4032000"/>
                <a:ext cx="3327480" cy="2646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θ</m:t>
                    </m:r>
                    <m:r>
                      <m:t xml:space="preserve">=</m:t>
                    </m:r>
                    <m:sSub>
                      <m:e>
                        <m:r>
                          <m:t xml:space="preserve">k</m:t>
                        </m:r>
                      </m:e>
                      <m:sub>
                        <m:r>
                          <m:t xml:space="preserve">∥</m:t>
                        </m:r>
                      </m:sub>
                    </m:sSub>
                    <m:d>
                      <m:dPr>
                        <m:begChr m:val="("/>
                        <m:endChr m:val=")"/>
                      </m:dPr>
                      <m:e>
                        <m:r>
                          <m:t xml:space="preserve">y</m:t>
                        </m:r>
                        <m:r>
                          <m:t xml:space="preserve">sin</m:t>
                        </m:r>
                        <m:r>
                          <m:t xml:space="preserve">α</m:t>
                        </m:r>
                        <m:r>
                          <m:t xml:space="preserve">+</m:t>
                        </m:r>
                        <m:d>
                          <m:dPr>
                            <m:begChr m:val="("/>
                            <m:endChr m:val=")"/>
                          </m:dPr>
                          <m:e>
                            <m:r>
                              <m:t xml:space="preserve">z</m:t>
                            </m:r>
                            <m:r>
                              <m:t xml:space="preserve">+</m:t>
                            </m:r>
                            <m:r>
                              <m:t xml:space="preserve">3</m:t>
                            </m:r>
                            <m:sSub>
                              <m:e>
                                <m:r>
                                  <m:t xml:space="preserve">L</m:t>
                                </m:r>
                              </m:e>
                              <m:sub>
                                <m:r>
                                  <m:t xml:space="preserve">0</m:t>
                                </m:r>
                              </m:sub>
                            </m:sSub>
                          </m:e>
                        </m:d>
                        <m:r>
                          <m:t xml:space="preserve">cos</m:t>
                        </m:r>
                        <m:r>
                          <m:t xml:space="preserve">α</m:t>
                        </m:r>
                        <m:r>
                          <m:t xml:space="preserve">+</m:t>
                        </m:r>
                        <m:sSub>
                          <m:e>
                            <m:r>
                              <m:t xml:space="preserve">v</m:t>
                            </m:r>
                          </m:e>
                          <m:sub>
                            <m:r>
                              <m:t xml:space="preserve">A</m:t>
                            </m:r>
                          </m:sub>
                        </m:sSub>
                        <m:r>
                          <m:t xml:space="preserve">t</m:t>
                        </m:r>
                      </m:e>
                    </m:d>
                  </m:oMath>
                </a14:m>
              </a:p>
            </p:txBody>
          </p:sp>
        </mc:Choice>
        <mc:Fallback/>
      </mc:AlternateContent>
      <p:pic>
        <p:nvPicPr>
          <p:cNvPr id="309" name="" descr=""/>
          <p:cNvPicPr/>
          <p:nvPr/>
        </p:nvPicPr>
        <p:blipFill>
          <a:blip r:embed="rId1"/>
          <a:stretch/>
        </p:blipFill>
        <p:spPr>
          <a:xfrm>
            <a:off x="3982680" y="1224000"/>
            <a:ext cx="5664960" cy="4148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Aims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Show why Fast / Alfv</a:t>
            </a:r>
            <a:r>
              <a:rPr b="0" lang="en-GB" sz="3200" spc="-1" strike="noStrike">
                <a:latin typeface="Arial"/>
                <a:ea typeface="Arial"/>
              </a:rPr>
              <a:t>én waves couple at the TR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  <a:ea typeface="Arial"/>
              </a:rPr>
              <a:t>Test the validity of line-tied BCs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  <a:ea typeface="Arial"/>
              </a:rPr>
              <a:t>Show they are invalid for highly phase-mixed waves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Aside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A consequence of the fast and Alfven waves being coupled is that this changes the natural frequency of the loop.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The natural frequencies are not given by what you would naively expect 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Structure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31000"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Background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Model 1:</a:t>
            </a:r>
            <a:endParaRPr b="0" lang="en-GB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latin typeface="Arial"/>
              </a:rPr>
              <a:t>Line-tied, pulse</a:t>
            </a:r>
            <a:endParaRPr b="0" lang="en-GB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Model 2:</a:t>
            </a:r>
            <a:endParaRPr b="0" lang="en-GB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latin typeface="Arial"/>
              </a:rPr>
              <a:t>Line-tied, wave train</a:t>
            </a:r>
            <a:endParaRPr b="0" lang="en-GB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Model 3:</a:t>
            </a:r>
            <a:endParaRPr b="0" lang="en-GB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latin typeface="Arial"/>
              </a:rPr>
              <a:t>Line-tied, closed loop</a:t>
            </a:r>
            <a:endParaRPr b="0" lang="en-GB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Model 4:</a:t>
            </a:r>
            <a:endParaRPr b="0" lang="en-GB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latin typeface="Arial"/>
              </a:rPr>
              <a:t>Chromosphere, wave train</a:t>
            </a:r>
            <a:endParaRPr b="0" lang="en-GB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Model 5:</a:t>
            </a:r>
            <a:endParaRPr b="0" lang="en-GB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latin typeface="Arial"/>
              </a:rPr>
              <a:t>Chromosphere, resonant absorption</a:t>
            </a:r>
            <a:endParaRPr b="0" lang="en-GB" sz="2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Conclusion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Why study MHD waves?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Ubiquitous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Coronal heating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Seismology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246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5721840" y="1326600"/>
            <a:ext cx="3287880" cy="3287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Fast vs. Alfv</a:t>
            </a:r>
            <a:r>
              <a:rPr b="0" lang="en-GB" sz="4400" spc="-1" strike="noStrike">
                <a:latin typeface="Arial"/>
                <a:ea typeface="Arial"/>
              </a:rPr>
              <a:t>én waves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504000" y="1326600"/>
            <a:ext cx="4426560" cy="156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11000"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3 types of waves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Slow waves, fast waves and Alfven waves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In a uniform medium an Alfven wave will remain an Alfven wave forever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Add video of fast wave and Alfven wave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Fast waves can be evenescent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49" name="CustomShape 3"/>
          <p:cNvSpPr/>
          <p:nvPr/>
        </p:nvSpPr>
        <p:spPr>
          <a:xfrm>
            <a:off x="5152680" y="1326600"/>
            <a:ext cx="4426560" cy="156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Dispersion relation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50" name="CustomShape 4"/>
          <p:cNvSpPr/>
          <p:nvPr/>
        </p:nvSpPr>
        <p:spPr>
          <a:xfrm>
            <a:off x="504000" y="3044160"/>
            <a:ext cx="4426560" cy="156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CustomShape 5"/>
          <p:cNvSpPr/>
          <p:nvPr/>
        </p:nvSpPr>
        <p:spPr>
          <a:xfrm>
            <a:off x="5152680" y="3044160"/>
            <a:ext cx="4426560" cy="156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Mode conversion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Can occur via non-linear effects see e.g. verwichte, high beta to low beta see e.g. mclaughlin, gradients in background in Alfven speed → resonant absorption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Mode conversion at the TR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55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88000"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Studied extensively by Halberstadt &amp; Goedbloed analytically closed loops 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Arregui 2003 studied numerically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Cally &amp; Hansen (2011); Hansen &amp; Cally (2012) suggest that mode conversion from fast waves to Alfv´en waves at the transition region enables sufficient energy flux to enter the corona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Add VAL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i="1" lang="en-GB" sz="3200" spc="-1" strike="noStrike">
                <a:latin typeface="Arial"/>
              </a:rPr>
              <a:t>U</a:t>
            </a:r>
            <a:r>
              <a:rPr b="0" lang="en-GB" sz="3200" spc="-1" strike="noStrike">
                <a:latin typeface="Arial"/>
              </a:rPr>
              <a:t> = 0 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Usually valid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Might naively expect the only thing that matters is the lengthscale in the radial direction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257" name="CustomShape 2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Line-tied boundary conditions</a:t>
            </a:r>
            <a:endParaRPr b="0" lang="en-GB" sz="44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258" name="Formula 3"/>
              <p:cNvSpPr txBox="1"/>
              <p:nvPr/>
            </p:nvSpPr>
            <p:spPr>
              <a:xfrm>
                <a:off x="4874040" y="2760480"/>
                <a:ext cx="719280" cy="3592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/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Normal mode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GB" sz="3200" spc="-1" strike="noStrike">
                <a:latin typeface="Arial"/>
              </a:rPr>
              <a:t>f(</a:t>
            </a:r>
            <a:r>
              <a:rPr b="1" i="1" lang="en-GB" sz="3200" spc="-1" strike="noStrike">
                <a:latin typeface="Arial"/>
              </a:rPr>
              <a:t>r</a:t>
            </a:r>
            <a:r>
              <a:rPr b="0" i="1" lang="en-GB" sz="3200" spc="-1" strike="noStrike">
                <a:latin typeface="Arial"/>
              </a:rPr>
              <a:t>,t) = f</a:t>
            </a:r>
            <a:r>
              <a:rPr b="0" i="1" lang="en-GB" sz="3200" spc="-1" strike="noStrike" baseline="-14000000">
                <a:latin typeface="Arial"/>
              </a:rPr>
              <a:t>0</a:t>
            </a:r>
            <a:r>
              <a:rPr b="0" i="1" lang="en-GB" sz="3200" spc="-1" strike="noStrike">
                <a:latin typeface="Arial"/>
              </a:rPr>
              <a:t>(</a:t>
            </a:r>
            <a:r>
              <a:rPr b="1" i="1" lang="en-GB" sz="3200" spc="-1" strike="noStrike">
                <a:latin typeface="Arial"/>
              </a:rPr>
              <a:t>r</a:t>
            </a:r>
            <a:r>
              <a:rPr b="0" i="1" lang="en-GB" sz="3200" spc="-1" strike="noStrike">
                <a:latin typeface="Arial"/>
              </a:rPr>
              <a:t>)</a:t>
            </a:r>
            <a:r>
              <a:rPr b="0" lang="en-GB" sz="3200" spc="-1" strike="noStrike">
                <a:latin typeface="Arial"/>
              </a:rPr>
              <a:t>exp(</a:t>
            </a:r>
            <a:r>
              <a:rPr b="0" i="1" lang="en-GB" sz="3200" spc="-1" strike="noStrike">
                <a:latin typeface="Arial"/>
              </a:rPr>
              <a:t>i</a:t>
            </a:r>
            <a:r>
              <a:rPr b="0" i="1" lang="en-GB" sz="3200" spc="-1" strike="noStrike">
                <a:latin typeface="Arial"/>
                <a:ea typeface="Arial"/>
              </a:rPr>
              <a:t>ωt</a:t>
            </a:r>
            <a:r>
              <a:rPr b="0" lang="en-GB" sz="3200" spc="-1" strike="noStrike">
                <a:latin typeface="Arial"/>
                <a:ea typeface="Arial"/>
              </a:rPr>
              <a:t>)</a:t>
            </a:r>
            <a:endParaRPr b="0" lang="en-GB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  <a:ea typeface="Arial"/>
              </a:rPr>
              <a:t>Add Morton power spectrum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</TotalTime>
  <Application>LibreOffice/6.4.6.2$Linux_X86_64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2021-03-28T19:54:32Z</dcterms:created>
  <dc:creator/>
  <dc:description/>
  <dc:language>en-GB</dc:language>
  <cp:lastModifiedBy/>
  <dcterms:modified xsi:type="dcterms:W3CDTF">2021-04-01T15:15:32Z</dcterms:modified>
  <cp:revision>25</cp:revision>
  <dc:subject/>
  <dc:title/>
</cp:coreProperties>
</file>